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5786" r:id="rId1"/>
  </p:sldMasterIdLst>
  <p:notesMasterIdLst>
    <p:notesMasterId r:id="rId13"/>
  </p:notesMasterIdLst>
  <p:sldIdLst>
    <p:sldId id="256" r:id="rId2"/>
    <p:sldId id="26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4630400" cy="8229600"/>
  <p:notesSz cx="8229600" cy="14630400"/>
  <p:embeddedFontLst>
    <p:embeddedFont>
      <p:font typeface="Abadi" panose="020B0604020104020204" pitchFamily="34" charset="0"/>
      <p:regular r:id="rId14"/>
    </p:embeddedFont>
    <p:embeddedFont>
      <p:font typeface="Raleway" pitchFamily="2" charset="0"/>
      <p:regular r:id="rId15"/>
      <p:bold r:id="rId16"/>
      <p:italic r:id="rId17"/>
      <p:boldItalic r:id="rId18"/>
    </p:embeddedFont>
    <p:embeddedFont>
      <p:font typeface="Roboto" panose="02000000000000000000" pitchFamily="2" charset="0"/>
      <p:regular r:id="rId19"/>
      <p:bold r:id="rId20"/>
      <p:italic r:id="rId21"/>
      <p:boldItalic r:id="rId22"/>
    </p:embeddedFont>
    <p:embeddedFont>
      <p:font typeface="TH SarabunPSK" panose="020B0500040200020003" pitchFamily="34" charset="-34"/>
      <p:regular r:id="rId23"/>
      <p:bold r:id="rId24"/>
      <p:italic r:id="rId25"/>
      <p:boldItalic r:id="rId2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8"/>
    <p:restoredTop sz="94610"/>
  </p:normalViewPr>
  <p:slideViewPr>
    <p:cSldViewPr snapToGrid="0" snapToObjects="1">
      <p:cViewPr varScale="1">
        <p:scale>
          <a:sx n="77" d="100"/>
          <a:sy n="77" d="100"/>
        </p:scale>
        <p:origin x="221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03959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1E4152-23CC-7B7E-3A46-E9C862101F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CDF9210-6166-00B3-229F-B13A0607447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2BF1C0B-00C0-E175-2CF4-83184B4D14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56FBBC-AB98-1AB2-D712-A24BE4665BD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4597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80325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584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9162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90365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303771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7318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31234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4348902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4624784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789175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59118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605047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256715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228800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65702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9970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1738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62761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67884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97677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2132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47202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787" r:id="rId1"/>
    <p:sldLayoutId id="2147485788" r:id="rId2"/>
    <p:sldLayoutId id="2147485789" r:id="rId3"/>
    <p:sldLayoutId id="2147485790" r:id="rId4"/>
    <p:sldLayoutId id="2147485791" r:id="rId5"/>
    <p:sldLayoutId id="2147485792" r:id="rId6"/>
    <p:sldLayoutId id="2147485793" r:id="rId7"/>
    <p:sldLayoutId id="2147485794" r:id="rId8"/>
    <p:sldLayoutId id="2147485795" r:id="rId9"/>
    <p:sldLayoutId id="2147485796" r:id="rId10"/>
    <p:sldLayoutId id="2147485797" r:id="rId11"/>
    <p:sldLayoutId id="2147485798" r:id="rId12"/>
    <p:sldLayoutId id="2147485799" r:id="rId13"/>
    <p:sldLayoutId id="2147485800" r:id="rId14"/>
    <p:sldLayoutId id="2147485801" r:id="rId15"/>
    <p:sldLayoutId id="2147485802" r:id="rId16"/>
    <p:sldLayoutId id="2147485803" r:id="rId17"/>
    <p:sldLayoutId id="2147485804" r:id="rId18"/>
    <p:sldLayoutId id="2147485805" r:id="rId19"/>
    <p:sldLayoutId id="2147485806" r:id="rId20"/>
    <p:sldLayoutId id="2147485807" r:id="rId21"/>
  </p:sldLayoutIdLst>
  <p:hf hd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.png"/><Relationship Id="rId5" Type="http://schemas.openxmlformats.org/officeDocument/2006/relationships/hyperlink" Target="https://forms.gle/umMTbBz4bKLobX5H6" TargetMode="External"/><Relationship Id="rId4" Type="http://schemas.openxmlformats.org/officeDocument/2006/relationships/hyperlink" Target="https://shorturl.at/h3gz5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28599"/>
            <a:ext cx="8121610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5400" b="1" dirty="0">
                <a:solidFill>
                  <a:srgbClr val="1B1B27"/>
                </a:solidFill>
                <a:latin typeface="TH SarabunPSK" panose="020B0500040200020003" pitchFamily="34" charset="-34"/>
                <a:ea typeface="Raleway" pitchFamily="34" charset="-122"/>
                <a:cs typeface="TH SarabunPSK" panose="020B0500040200020003" pitchFamily="34" charset="-34"/>
              </a:rPr>
              <a:t>การพัฒนา AI จัดกลุ่มงานวิจัยด้วย Python</a:t>
            </a:r>
            <a:endParaRPr lang="en-US" sz="5400" b="1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80190" y="3886319"/>
            <a:ext cx="81216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000" b="1" dirty="0">
                <a:solidFill>
                  <a:srgbClr val="3C3939"/>
                </a:solidFill>
                <a:latin typeface="TH SarabunPSK" panose="020B0500040200020003" pitchFamily="34" charset="-34"/>
                <a:ea typeface="Roboto" pitchFamily="34" charset="-122"/>
                <a:cs typeface="TH SarabunPSK" panose="020B0500040200020003" pitchFamily="34" charset="-34"/>
              </a:rPr>
              <a:t>เรียนรู้และฝึกปฏิบัติการสร้าง Model Classification ด้วย AI เพื่อจัดกลุ่มงานวิจัยอย่างมีประสิทธิภาพ เริ่มต้นจากพื้นฐาน Python ด้วยเครื่องมือ Google Colab เพื่อจัดกลุ่มผลงานวิจัยในระบบ TNRR ตามสาขาวิชาการ OECD</a:t>
            </a:r>
            <a:endParaRPr lang="en-US" sz="2000" b="1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59493"/>
            <a:ext cx="774894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Export Model เพื่อใช้งานเป็น API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4695944"/>
            <a:ext cx="13042821" cy="30480"/>
          </a:xfrm>
          <a:prstGeom prst="roundRect">
            <a:avLst>
              <a:gd name="adj" fmla="val 312558"/>
            </a:avLst>
          </a:prstGeom>
          <a:solidFill>
            <a:srgbClr val="C7C7D0"/>
          </a:solidFill>
          <a:ln/>
        </p:spPr>
        <p:txBody>
          <a:bodyPr/>
          <a:lstStyle/>
          <a:p>
            <a:endParaRPr lang="en-TH"/>
          </a:p>
        </p:txBody>
      </p:sp>
      <p:sp>
        <p:nvSpPr>
          <p:cNvPr id="4" name="Shape 2"/>
          <p:cNvSpPr/>
          <p:nvPr/>
        </p:nvSpPr>
        <p:spPr>
          <a:xfrm>
            <a:off x="2876669" y="3902154"/>
            <a:ext cx="30480" cy="793790"/>
          </a:xfrm>
          <a:prstGeom prst="roundRect">
            <a:avLst>
              <a:gd name="adj" fmla="val 312558"/>
            </a:avLst>
          </a:prstGeom>
          <a:solidFill>
            <a:srgbClr val="C7C7D0"/>
          </a:solidFill>
          <a:ln/>
        </p:spPr>
        <p:txBody>
          <a:bodyPr/>
          <a:lstStyle/>
          <a:p>
            <a:endParaRPr lang="en-TH"/>
          </a:p>
        </p:txBody>
      </p:sp>
      <p:sp>
        <p:nvSpPr>
          <p:cNvPr id="5" name="Shape 3"/>
          <p:cNvSpPr/>
          <p:nvPr/>
        </p:nvSpPr>
        <p:spPr>
          <a:xfrm>
            <a:off x="2636758" y="444079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TH"/>
          </a:p>
        </p:txBody>
      </p:sp>
      <p:sp>
        <p:nvSpPr>
          <p:cNvPr id="6" name="Text 4"/>
          <p:cNvSpPr/>
          <p:nvPr/>
        </p:nvSpPr>
        <p:spPr>
          <a:xfrm>
            <a:off x="2819043" y="4525804"/>
            <a:ext cx="14561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5"/>
          <p:cNvSpPr/>
          <p:nvPr/>
        </p:nvSpPr>
        <p:spPr>
          <a:xfrm>
            <a:off x="1474351" y="28219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Train Model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020604" y="3312319"/>
            <a:ext cx="37427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ฝึก Model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5088255" y="4695944"/>
            <a:ext cx="30480" cy="793790"/>
          </a:xfrm>
          <a:prstGeom prst="roundRect">
            <a:avLst>
              <a:gd name="adj" fmla="val 312558"/>
            </a:avLst>
          </a:prstGeom>
          <a:solidFill>
            <a:srgbClr val="C7C7D0"/>
          </a:solidFill>
          <a:ln/>
        </p:spPr>
        <p:txBody>
          <a:bodyPr/>
          <a:lstStyle/>
          <a:p>
            <a:endParaRPr lang="en-TH"/>
          </a:p>
        </p:txBody>
      </p:sp>
      <p:sp>
        <p:nvSpPr>
          <p:cNvPr id="10" name="Shape 8"/>
          <p:cNvSpPr/>
          <p:nvPr/>
        </p:nvSpPr>
        <p:spPr>
          <a:xfrm>
            <a:off x="4848344" y="444079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TH"/>
          </a:p>
        </p:txBody>
      </p:sp>
      <p:sp>
        <p:nvSpPr>
          <p:cNvPr id="11" name="Text 9"/>
          <p:cNvSpPr/>
          <p:nvPr/>
        </p:nvSpPr>
        <p:spPr>
          <a:xfrm>
            <a:off x="5014793" y="4525804"/>
            <a:ext cx="17728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Text 10"/>
          <p:cNvSpPr/>
          <p:nvPr/>
        </p:nvSpPr>
        <p:spPr>
          <a:xfrm>
            <a:off x="3685937" y="57166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Export Model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3232190" y="6207085"/>
            <a:ext cx="37427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บันทึก Model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7299841" y="3902154"/>
            <a:ext cx="30480" cy="793790"/>
          </a:xfrm>
          <a:prstGeom prst="roundRect">
            <a:avLst>
              <a:gd name="adj" fmla="val 312558"/>
            </a:avLst>
          </a:prstGeom>
          <a:solidFill>
            <a:srgbClr val="C7C7D0"/>
          </a:solidFill>
          <a:ln/>
        </p:spPr>
        <p:txBody>
          <a:bodyPr/>
          <a:lstStyle/>
          <a:p>
            <a:endParaRPr lang="en-TH"/>
          </a:p>
        </p:txBody>
      </p:sp>
      <p:sp>
        <p:nvSpPr>
          <p:cNvPr id="15" name="Shape 13"/>
          <p:cNvSpPr/>
          <p:nvPr/>
        </p:nvSpPr>
        <p:spPr>
          <a:xfrm>
            <a:off x="7059930" y="444079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TH"/>
          </a:p>
        </p:txBody>
      </p:sp>
      <p:sp>
        <p:nvSpPr>
          <p:cNvPr id="16" name="Text 14"/>
          <p:cNvSpPr/>
          <p:nvPr/>
        </p:nvSpPr>
        <p:spPr>
          <a:xfrm>
            <a:off x="7224236" y="4525804"/>
            <a:ext cx="18168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5897523" y="28219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สร้าง API Endpoint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5443776" y="3312319"/>
            <a:ext cx="37427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กำหนด Endpoint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9511427" y="4695944"/>
            <a:ext cx="30480" cy="793790"/>
          </a:xfrm>
          <a:prstGeom prst="roundRect">
            <a:avLst>
              <a:gd name="adj" fmla="val 312558"/>
            </a:avLst>
          </a:prstGeom>
          <a:solidFill>
            <a:srgbClr val="C7C7D0"/>
          </a:solidFill>
          <a:ln/>
        </p:spPr>
        <p:txBody>
          <a:bodyPr/>
          <a:lstStyle/>
          <a:p>
            <a:endParaRPr lang="en-TH"/>
          </a:p>
        </p:txBody>
      </p:sp>
      <p:sp>
        <p:nvSpPr>
          <p:cNvPr id="20" name="Shape 18"/>
          <p:cNvSpPr/>
          <p:nvPr/>
        </p:nvSpPr>
        <p:spPr>
          <a:xfrm>
            <a:off x="9271516" y="444079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TH"/>
          </a:p>
        </p:txBody>
      </p:sp>
      <p:sp>
        <p:nvSpPr>
          <p:cNvPr id="21" name="Text 19"/>
          <p:cNvSpPr/>
          <p:nvPr/>
        </p:nvSpPr>
        <p:spPr>
          <a:xfrm>
            <a:off x="9433798" y="4525804"/>
            <a:ext cx="18573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4</a:t>
            </a:r>
            <a:endParaRPr lang="en-US" sz="2650" dirty="0"/>
          </a:p>
        </p:txBody>
      </p:sp>
      <p:sp>
        <p:nvSpPr>
          <p:cNvPr id="22" name="Text 20"/>
          <p:cNvSpPr/>
          <p:nvPr/>
        </p:nvSpPr>
        <p:spPr>
          <a:xfrm>
            <a:off x="8109109" y="57166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Deploy API</a:t>
            </a:r>
            <a:endParaRPr lang="en-US" sz="2200" dirty="0"/>
          </a:p>
        </p:txBody>
      </p:sp>
      <p:sp>
        <p:nvSpPr>
          <p:cNvPr id="23" name="Text 21"/>
          <p:cNvSpPr/>
          <p:nvPr/>
        </p:nvSpPr>
        <p:spPr>
          <a:xfrm>
            <a:off x="7655362" y="6207085"/>
            <a:ext cx="37427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วางระบบ API</a:t>
            </a:r>
            <a:endParaRPr lang="en-US" sz="1750" dirty="0"/>
          </a:p>
        </p:txBody>
      </p:sp>
      <p:sp>
        <p:nvSpPr>
          <p:cNvPr id="24" name="Shape 22"/>
          <p:cNvSpPr/>
          <p:nvPr/>
        </p:nvSpPr>
        <p:spPr>
          <a:xfrm>
            <a:off x="11723013" y="3902154"/>
            <a:ext cx="30480" cy="793790"/>
          </a:xfrm>
          <a:prstGeom prst="roundRect">
            <a:avLst>
              <a:gd name="adj" fmla="val 312558"/>
            </a:avLst>
          </a:prstGeom>
          <a:solidFill>
            <a:srgbClr val="C7C7D0"/>
          </a:solidFill>
          <a:ln/>
        </p:spPr>
        <p:txBody>
          <a:bodyPr/>
          <a:lstStyle/>
          <a:p>
            <a:endParaRPr lang="en-TH"/>
          </a:p>
        </p:txBody>
      </p:sp>
      <p:sp>
        <p:nvSpPr>
          <p:cNvPr id="25" name="Shape 23"/>
          <p:cNvSpPr/>
          <p:nvPr/>
        </p:nvSpPr>
        <p:spPr>
          <a:xfrm>
            <a:off x="11483102" y="444079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TH"/>
          </a:p>
        </p:txBody>
      </p:sp>
      <p:sp>
        <p:nvSpPr>
          <p:cNvPr id="26" name="Text 24"/>
          <p:cNvSpPr/>
          <p:nvPr/>
        </p:nvSpPr>
        <p:spPr>
          <a:xfrm>
            <a:off x="11645503" y="4525804"/>
            <a:ext cx="18549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5</a:t>
            </a:r>
            <a:endParaRPr lang="en-US" sz="2650" dirty="0"/>
          </a:p>
        </p:txBody>
      </p:sp>
      <p:sp>
        <p:nvSpPr>
          <p:cNvPr id="27" name="Text 25"/>
          <p:cNvSpPr/>
          <p:nvPr/>
        </p:nvSpPr>
        <p:spPr>
          <a:xfrm>
            <a:off x="10320695" y="28219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ทดสอบ API</a:t>
            </a:r>
            <a:endParaRPr lang="en-US" sz="2200" dirty="0"/>
          </a:p>
        </p:txBody>
      </p:sp>
      <p:sp>
        <p:nvSpPr>
          <p:cNvPr id="28" name="Text 26"/>
          <p:cNvSpPr/>
          <p:nvPr/>
        </p:nvSpPr>
        <p:spPr>
          <a:xfrm>
            <a:off x="9866948" y="3312319"/>
            <a:ext cx="37427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ตรวจสอบการทำงาน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30266"/>
            <a:ext cx="767465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การนำ Model ไปใช้ในระบบ TNRR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292673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Model Classification ที่สร้างขึ้น สามารถนำไปประยุกต์ใช้ในระบบ Thai National Research Repository (TNRR) เพื่อจัดกลุ่มผลงานวิจัยตามสาขาวิชาการ OECD ได้อย่างมีประสิทธิภาพ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452878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TH"/>
          </a:p>
        </p:txBody>
      </p:sp>
      <p:sp>
        <p:nvSpPr>
          <p:cNvPr id="5" name="Text 3"/>
          <p:cNvSpPr/>
          <p:nvPr/>
        </p:nvSpPr>
        <p:spPr>
          <a:xfrm>
            <a:off x="976074" y="4613791"/>
            <a:ext cx="14561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4"/>
          <p:cNvSpPr/>
          <p:nvPr/>
        </p:nvSpPr>
        <p:spPr>
          <a:xfrm>
            <a:off x="1530906" y="4528780"/>
            <a:ext cx="303240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จัดกลุ่มผลงานวิจัยอัตโนมัติ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530906" y="5019199"/>
            <a:ext cx="345924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ช่วยลดภาระงานในการจัดกลุ่มผลงานวิจัยด้วยตนเอง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452878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TH"/>
          </a:p>
        </p:txBody>
      </p:sp>
      <p:sp>
        <p:nvSpPr>
          <p:cNvPr id="9" name="Text 7"/>
          <p:cNvSpPr/>
          <p:nvPr/>
        </p:nvSpPr>
        <p:spPr>
          <a:xfrm>
            <a:off x="5383411" y="4613791"/>
            <a:ext cx="17728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8"/>
          <p:cNvSpPr/>
          <p:nvPr/>
        </p:nvSpPr>
        <p:spPr>
          <a:xfrm>
            <a:off x="5954078" y="4528780"/>
            <a:ext cx="345924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เพิ่มความแม่นยำในการจัดกลุ่มผลงานวิจัย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954078" y="5373529"/>
            <a:ext cx="345924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ลดความผิดพลาดจากการตัดสินใจของมนุษย์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452878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TH"/>
          </a:p>
        </p:txBody>
      </p:sp>
      <p:sp>
        <p:nvSpPr>
          <p:cNvPr id="13" name="Text 11"/>
          <p:cNvSpPr/>
          <p:nvPr/>
        </p:nvSpPr>
        <p:spPr>
          <a:xfrm>
            <a:off x="9804440" y="4613791"/>
            <a:ext cx="18168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2"/>
          <p:cNvSpPr/>
          <p:nvPr/>
        </p:nvSpPr>
        <p:spPr>
          <a:xfrm>
            <a:off x="10377249" y="4528780"/>
            <a:ext cx="300287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สนับสนุนการวิเคราะห์ข้อมูล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10377249" y="5019199"/>
            <a:ext cx="345924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ทำให้สามารถวิเคราะห์ข้อมูลผลงานวิจัยตามสาขาวิชาการได้อย่างรวดเร็ว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FC23DB-138C-C82C-4BD8-1FDFBF6FA4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A68B5B81-D127-CD07-E9E9-50852B32004C}"/>
              </a:ext>
            </a:extLst>
          </p:cNvPr>
          <p:cNvSpPr/>
          <p:nvPr/>
        </p:nvSpPr>
        <p:spPr>
          <a:xfrm>
            <a:off x="1191355" y="604378"/>
            <a:ext cx="431492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th-TH" sz="4450" dirty="0">
                <a:latin typeface="Abadi" panose="020F0502020204030204" pitchFamily="34" charset="0"/>
                <a:ea typeface="Meiryo" panose="020B0604030504040204" pitchFamily="34" charset="-128"/>
                <a:cs typeface="Abadi" panose="020F0502020204030204" pitchFamily="34" charset="0"/>
              </a:rPr>
              <a:t>แบบทดสอบ</a:t>
            </a:r>
            <a:endParaRPr lang="en-US" sz="4450" dirty="0">
              <a:latin typeface="Abadi" panose="020F0502020204030204" pitchFamily="34" charset="0"/>
              <a:ea typeface="Meiryo" panose="020B0604030504040204" pitchFamily="34" charset="-128"/>
              <a:cs typeface="Abadi" panose="020F0502020204030204" pitchFamily="34" charset="0"/>
            </a:endParaRPr>
          </a:p>
        </p:txBody>
      </p:sp>
      <p:sp>
        <p:nvSpPr>
          <p:cNvPr id="9" name="Text 0">
            <a:extLst>
              <a:ext uri="{FF2B5EF4-FFF2-40B4-BE49-F238E27FC236}">
                <a16:creationId xmlns:a16="http://schemas.microsoft.com/office/drawing/2014/main" id="{24611293-F949-1738-08B5-868947D047D3}"/>
              </a:ext>
            </a:extLst>
          </p:cNvPr>
          <p:cNvSpPr/>
          <p:nvPr/>
        </p:nvSpPr>
        <p:spPr>
          <a:xfrm>
            <a:off x="5332928" y="2721412"/>
            <a:ext cx="431492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endParaRPr lang="en-US" sz="4450" dirty="0">
              <a:latin typeface="Abadi" panose="020F0502020204030204" pitchFamily="34" charset="0"/>
              <a:ea typeface="Meiryo" panose="020B0604030504040204" pitchFamily="34" charset="-128"/>
              <a:cs typeface="Abadi" panose="020F0502020204030204" pitchFamily="34" charset="0"/>
            </a:endParaRPr>
          </a:p>
        </p:txBody>
      </p:sp>
      <p:sp>
        <p:nvSpPr>
          <p:cNvPr id="10" name="Text 0">
            <a:extLst>
              <a:ext uri="{FF2B5EF4-FFF2-40B4-BE49-F238E27FC236}">
                <a16:creationId xmlns:a16="http://schemas.microsoft.com/office/drawing/2014/main" id="{32891DBF-DE3E-83AA-90B5-6D266122DEA2}"/>
              </a:ext>
            </a:extLst>
          </p:cNvPr>
          <p:cNvSpPr/>
          <p:nvPr/>
        </p:nvSpPr>
        <p:spPr>
          <a:xfrm>
            <a:off x="8219661" y="756778"/>
            <a:ext cx="492318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th-TH" sz="4450" dirty="0">
                <a:latin typeface="Abadi" panose="020F0502020204030204" pitchFamily="34" charset="0"/>
                <a:ea typeface="Meiryo" panose="020B0604030504040204" pitchFamily="34" charset="-128"/>
                <a:cs typeface="Abadi" panose="020F0502020204030204" pitchFamily="34" charset="0"/>
              </a:rPr>
              <a:t>เอกสารประกอบการอบรม</a:t>
            </a:r>
            <a:endParaRPr lang="en-US" sz="4450" dirty="0">
              <a:latin typeface="Abadi" panose="020F0502020204030204" pitchFamily="34" charset="0"/>
              <a:ea typeface="Meiryo" panose="020B0604030504040204" pitchFamily="34" charset="-128"/>
              <a:cs typeface="Abadi" panose="020F050202020403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59CFAA0-6291-2424-02A9-D92958C7B0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858" y="1645003"/>
            <a:ext cx="4038941" cy="3960666"/>
          </a:xfrm>
          <a:prstGeom prst="rect">
            <a:avLst/>
          </a:prstGeom>
        </p:spPr>
      </p:pic>
      <p:sp>
        <p:nvSpPr>
          <p:cNvPr id="13" name="Text 0">
            <a:extLst>
              <a:ext uri="{FF2B5EF4-FFF2-40B4-BE49-F238E27FC236}">
                <a16:creationId xmlns:a16="http://schemas.microsoft.com/office/drawing/2014/main" id="{29F95A5E-3DBE-D236-A8CC-083C54264528}"/>
              </a:ext>
            </a:extLst>
          </p:cNvPr>
          <p:cNvSpPr/>
          <p:nvPr/>
        </p:nvSpPr>
        <p:spPr>
          <a:xfrm>
            <a:off x="9647851" y="5888789"/>
            <a:ext cx="293007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2000" dirty="0">
                <a:latin typeface="Abadi" panose="020F0502020204030204" pitchFamily="34" charset="0"/>
                <a:ea typeface="Meiryo" panose="020B0604030504040204" pitchFamily="34" charset="-128"/>
                <a:cs typeface="Abadi" panose="020F0502020204030204" pitchFamily="34" charset="0"/>
                <a:hlinkClick r:id="rId4"/>
              </a:rPr>
              <a:t>https://shorturl.at/h3gz5</a:t>
            </a:r>
            <a:endParaRPr lang="en-US" sz="2000" dirty="0">
              <a:latin typeface="Abadi" panose="020F0502020204030204" pitchFamily="34" charset="0"/>
              <a:ea typeface="Meiryo" panose="020B0604030504040204" pitchFamily="34" charset="-128"/>
              <a:cs typeface="Abadi" panose="020F0502020204030204" pitchFamily="34" charset="0"/>
            </a:endParaRPr>
          </a:p>
        </p:txBody>
      </p:sp>
      <p:sp>
        <p:nvSpPr>
          <p:cNvPr id="14" name="Text 0">
            <a:extLst>
              <a:ext uri="{FF2B5EF4-FFF2-40B4-BE49-F238E27FC236}">
                <a16:creationId xmlns:a16="http://schemas.microsoft.com/office/drawing/2014/main" id="{3845A395-131F-64EF-6A01-C15152E64741}"/>
              </a:ext>
            </a:extLst>
          </p:cNvPr>
          <p:cNvSpPr/>
          <p:nvPr/>
        </p:nvSpPr>
        <p:spPr>
          <a:xfrm>
            <a:off x="644858" y="5937515"/>
            <a:ext cx="454683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2000" dirty="0">
                <a:latin typeface="Abadi" panose="020F0502020204030204" pitchFamily="34" charset="0"/>
                <a:ea typeface="Meiryo" panose="020B0604030504040204" pitchFamily="34" charset="-128"/>
                <a:cs typeface="Abadi" panose="020F0502020204030204" pitchFamily="34" charset="0"/>
                <a:hlinkClick r:id="rId5"/>
              </a:rPr>
              <a:t>https://forms.gle/umMTbBz4bKLobX5H6</a:t>
            </a:r>
            <a:endParaRPr lang="en-US" sz="2000" dirty="0">
              <a:latin typeface="Abadi" panose="020F0502020204030204" pitchFamily="34" charset="0"/>
              <a:ea typeface="Meiryo" panose="020B0604030504040204" pitchFamily="34" charset="-128"/>
              <a:cs typeface="Abad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CB273A-11B9-C678-8D8B-7D6712FFBF4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36374" y="1774532"/>
            <a:ext cx="4153023" cy="3701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1456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431492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th-TH" sz="4450" dirty="0">
                <a:latin typeface="Abadi" panose="020F0502020204030204" pitchFamily="34" charset="0"/>
                <a:ea typeface="Meiryo" panose="020B0604030504040204" pitchFamily="34" charset="-128"/>
                <a:cs typeface="Abadi" panose="020F0502020204030204" pitchFamily="34" charset="0"/>
              </a:rPr>
              <a:t>แบบทดสอบ</a:t>
            </a:r>
            <a:endParaRPr lang="en-US" sz="4450" dirty="0">
              <a:latin typeface="Abadi" panose="020F0502020204030204" pitchFamily="34" charset="0"/>
              <a:ea typeface="Meiryo" panose="020B0604030504040204" pitchFamily="34" charset="-128"/>
              <a:cs typeface="Abadi" panose="020F050202020403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latin typeface="Abadi" panose="020F0502020204030204" pitchFamily="34" charset="0"/>
                <a:ea typeface="Meiryo" panose="020B0604030504040204" pitchFamily="34" charset="-128"/>
                <a:cs typeface="Abadi" panose="020F0502020204030204" pitchFamily="34" charset="0"/>
              </a:rPr>
              <a:t>AI คืออะไร?</a:t>
            </a:r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latin typeface="Abadi" panose="020F0502020204030204" pitchFamily="34" charset="0"/>
                <a:ea typeface="Meiryo" panose="020B0604030504040204" pitchFamily="34" charset="-128"/>
                <a:cs typeface="Abadi" panose="020F0502020204030204" pitchFamily="34" charset="0"/>
              </a:rPr>
              <a:t>AI หรือปัญญาประดิษฐ์ คือการทำให้คอมพิวเตอร์คิดและเรียนรู้ได้เหมือนมนุษย์</a:t>
            </a:r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latin typeface="Abadi" panose="020F0502020204030204" pitchFamily="34" charset="0"/>
                <a:ea typeface="Meiryo" panose="020B0604030504040204" pitchFamily="34" charset="-128"/>
                <a:cs typeface="Abadi" panose="020F0502020204030204" pitchFamily="34" charset="0"/>
              </a:rPr>
              <a:t>Classification คืออะไร?</a:t>
            </a:r>
          </a:p>
        </p:txBody>
      </p:sp>
      <p:sp>
        <p:nvSpPr>
          <p:cNvPr id="6" name="Text 4"/>
          <p:cNvSpPr/>
          <p:nvPr/>
        </p:nvSpPr>
        <p:spPr>
          <a:xfrm>
            <a:off x="5332928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latin typeface="Abadi" panose="020F0502020204030204" pitchFamily="34" charset="0"/>
                <a:ea typeface="Meiryo" panose="020B0604030504040204" pitchFamily="34" charset="-128"/>
                <a:cs typeface="Abadi" panose="020F0502020204030204" pitchFamily="34" charset="0"/>
              </a:rPr>
              <a:t>Classification คือการแบ่งข้อมูลออกเป็นกลุ่มต่างๆ ตามคุณสมบัติที่กำหนด</a:t>
            </a:r>
          </a:p>
        </p:txBody>
      </p:sp>
      <p:sp>
        <p:nvSpPr>
          <p:cNvPr id="7" name="Text 5"/>
          <p:cNvSpPr/>
          <p:nvPr/>
        </p:nvSpPr>
        <p:spPr>
          <a:xfrm>
            <a:off x="9872067" y="3997166"/>
            <a:ext cx="296156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latin typeface="Abadi" panose="020F0502020204030204" pitchFamily="34" charset="0"/>
                <a:ea typeface="Meiryo" panose="020B0604030504040204" pitchFamily="34" charset="-128"/>
                <a:cs typeface="Abadi" panose="020F0502020204030204" pitchFamily="34" charset="0"/>
              </a:rPr>
              <a:t>ทำไมต้อง Classification?</a:t>
            </a:r>
          </a:p>
        </p:txBody>
      </p:sp>
      <p:sp>
        <p:nvSpPr>
          <p:cNvPr id="8" name="Text 6"/>
          <p:cNvSpPr/>
          <p:nvPr/>
        </p:nvSpPr>
        <p:spPr>
          <a:xfrm>
            <a:off x="9872067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latin typeface="Abadi" panose="020F0502020204030204" pitchFamily="34" charset="0"/>
                <a:ea typeface="Meiryo" panose="020B0604030504040204" pitchFamily="34" charset="-128"/>
                <a:cs typeface="Abadi" panose="020F0502020204030204" pitchFamily="34" charset="0"/>
              </a:rPr>
              <a:t>ใช้ในการตัดสินใจ คาดการณ์ และแก้ปัญหาต่างๆ ได้อย่างมีประสิทธิภาพ</a:t>
            </a:r>
          </a:p>
        </p:txBody>
      </p:sp>
      <p:sp>
        <p:nvSpPr>
          <p:cNvPr id="9" name="Text 0">
            <a:extLst>
              <a:ext uri="{FF2B5EF4-FFF2-40B4-BE49-F238E27FC236}">
                <a16:creationId xmlns:a16="http://schemas.microsoft.com/office/drawing/2014/main" id="{3B4E5F29-225D-C645-355E-D629E73A858E}"/>
              </a:ext>
            </a:extLst>
          </p:cNvPr>
          <p:cNvSpPr/>
          <p:nvPr/>
        </p:nvSpPr>
        <p:spPr>
          <a:xfrm>
            <a:off x="5332928" y="2721412"/>
            <a:ext cx="431492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endParaRPr lang="en-US" sz="4450" dirty="0">
              <a:latin typeface="Abadi" panose="020F0502020204030204" pitchFamily="34" charset="0"/>
              <a:ea typeface="Meiryo" panose="020B0604030504040204" pitchFamily="34" charset="-128"/>
              <a:cs typeface="Abadi" panose="020F050202020403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86940"/>
            <a:ext cx="645795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พื้นฐานภาษา Python ที่ควรรู้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49103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TH"/>
          </a:p>
        </p:txBody>
      </p:sp>
      <p:sp>
        <p:nvSpPr>
          <p:cNvPr id="5" name="Text 2"/>
          <p:cNvSpPr/>
          <p:nvPr/>
        </p:nvSpPr>
        <p:spPr>
          <a:xfrm>
            <a:off x="6462474" y="3576042"/>
            <a:ext cx="14561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34910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ตัวแปรและชนิดข้อมูล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981450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รู้จักการประกาศตัวแปรและชนิดข้อมูลต่างๆ เช่น ตัวเลข ข้อความ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349103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TH"/>
          </a:p>
        </p:txBody>
      </p:sp>
      <p:sp>
        <p:nvSpPr>
          <p:cNvPr id="9" name="Text 6"/>
          <p:cNvSpPr/>
          <p:nvPr/>
        </p:nvSpPr>
        <p:spPr>
          <a:xfrm>
            <a:off x="10338316" y="3576042"/>
            <a:ext cx="17728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34910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Control Flow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3981450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เรียนรู้การควบคุมการทำงานของโปรแกรมด้วย if, else, for, while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18922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TH"/>
          </a:p>
        </p:txBody>
      </p:sp>
      <p:sp>
        <p:nvSpPr>
          <p:cNvPr id="13" name="Text 10"/>
          <p:cNvSpPr/>
          <p:nvPr/>
        </p:nvSpPr>
        <p:spPr>
          <a:xfrm>
            <a:off x="6444496" y="5274231"/>
            <a:ext cx="18168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1892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ฟังก์ชัน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567963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สร้างและเรียกใช้ฟังก์ชันเพื่อจัดการโค้ดให้เป็นระเบียบ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4942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รู้จักกับ Google Colaboratory (Colab)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3807143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4600932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Cloud-Based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5091351"/>
            <a:ext cx="22919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Colab คือ Cloud IDE ที่ให้คุณเขียนและรันโค้ด Python ได้ฟรี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25904" y="3807143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3425904" y="4600932"/>
            <a:ext cx="22920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Collaboration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3425904" y="5091351"/>
            <a:ext cx="22920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แชร์โค้ดและทำงานร่วมกับผู้อื่นได้อย่างง่ายดาย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58138" y="3807143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58138" y="4600932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Free Resources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6058138" y="5091351"/>
            <a:ext cx="22919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ใช้งาน GPU และ TPU ฟรีสำหรับการ Train Model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8880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0812" y="3402806"/>
            <a:ext cx="5577721" cy="697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3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Library ที่จำเป็น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780812" y="4434602"/>
            <a:ext cx="4207550" cy="1657469"/>
          </a:xfrm>
          <a:prstGeom prst="roundRect">
            <a:avLst>
              <a:gd name="adj" fmla="val 5654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TH"/>
          </a:p>
        </p:txBody>
      </p:sp>
      <p:sp>
        <p:nvSpPr>
          <p:cNvPr id="5" name="Text 2"/>
          <p:cNvSpPr/>
          <p:nvPr/>
        </p:nvSpPr>
        <p:spPr>
          <a:xfrm>
            <a:off x="1011436" y="4665226"/>
            <a:ext cx="2788801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NumPy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1011436" y="5147548"/>
            <a:ext cx="3746302" cy="7138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จัดการข้อมูลตัวเลขและ Array อย่างมีประสิทธิภาพ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1366" y="4434602"/>
            <a:ext cx="4207550" cy="1657469"/>
          </a:xfrm>
          <a:prstGeom prst="roundRect">
            <a:avLst>
              <a:gd name="adj" fmla="val 5654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TH"/>
          </a:p>
        </p:txBody>
      </p:sp>
      <p:sp>
        <p:nvSpPr>
          <p:cNvPr id="8" name="Text 5"/>
          <p:cNvSpPr/>
          <p:nvPr/>
        </p:nvSpPr>
        <p:spPr>
          <a:xfrm>
            <a:off x="5441990" y="4665226"/>
            <a:ext cx="2788801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Pandas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5441990" y="5147548"/>
            <a:ext cx="3746302" cy="7138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จัดการข้อมูลในรูปแบบตาราง 
(Data frame)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1919" y="4434602"/>
            <a:ext cx="4207550" cy="1657469"/>
          </a:xfrm>
          <a:prstGeom prst="roundRect">
            <a:avLst>
              <a:gd name="adj" fmla="val 5654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TH"/>
          </a:p>
        </p:txBody>
      </p:sp>
      <p:sp>
        <p:nvSpPr>
          <p:cNvPr id="11" name="Text 8"/>
          <p:cNvSpPr/>
          <p:nvPr/>
        </p:nvSpPr>
        <p:spPr>
          <a:xfrm>
            <a:off x="9872543" y="4665226"/>
            <a:ext cx="2788801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Scikit-learn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9872543" y="5147548"/>
            <a:ext cx="3746302" cy="7138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Library หลักสำหรับการสร้าง Machine Learning Model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80812" y="6315075"/>
            <a:ext cx="6422946" cy="1300520"/>
          </a:xfrm>
          <a:prstGeom prst="roundRect">
            <a:avLst>
              <a:gd name="adj" fmla="val 7205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TH"/>
          </a:p>
        </p:txBody>
      </p:sp>
      <p:sp>
        <p:nvSpPr>
          <p:cNvPr id="14" name="Text 11"/>
          <p:cNvSpPr/>
          <p:nvPr/>
        </p:nvSpPr>
        <p:spPr>
          <a:xfrm>
            <a:off x="1011436" y="6545699"/>
            <a:ext cx="2788801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AttaCut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1011436" y="7028021"/>
            <a:ext cx="5961698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Library สำหรับตัดคำภาษาไทย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7426762" y="6315075"/>
            <a:ext cx="6422946" cy="1300520"/>
          </a:xfrm>
          <a:prstGeom prst="roundRect">
            <a:avLst>
              <a:gd name="adj" fmla="val 7205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TH"/>
          </a:p>
        </p:txBody>
      </p:sp>
      <p:sp>
        <p:nvSpPr>
          <p:cNvPr id="17" name="Text 14"/>
          <p:cNvSpPr/>
          <p:nvPr/>
        </p:nvSpPr>
        <p:spPr>
          <a:xfrm>
            <a:off x="7657386" y="6545699"/>
            <a:ext cx="2788801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Joblib &amp; Pickle</a:t>
            </a:r>
            <a:endParaRPr lang="en-US" sz="2150" dirty="0"/>
          </a:p>
        </p:txBody>
      </p:sp>
      <p:sp>
        <p:nvSpPr>
          <p:cNvPr id="18" name="Text 15"/>
          <p:cNvSpPr/>
          <p:nvPr/>
        </p:nvSpPr>
        <p:spPr>
          <a:xfrm>
            <a:off x="7657386" y="7028021"/>
            <a:ext cx="5961698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ใช้ในการบันทึกและโหลด Model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9455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เตรียมข้อมูลสำหรับการ Classification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02540" y="2952274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527143" y="31790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เก็บรวบรวมข้อมูล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80190" y="3669506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รวบรวมข้อมูลที่เกี่ยวข้องกับปัญหาที่ต้องการแก้ไข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02540" y="4313158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9527143" y="45399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ทำความสะอาดข้อมูล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6280190" y="5030391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จัดการกับ Missing Value และ Outlier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702540" y="5674042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527143" y="59008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แบ่งข้อมูล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6280190" y="6391275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แบ่งข้อมูลเป็น Train Set และ Test Set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4870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สร้าง Model Classification ด้วย scikit-learn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605111" y="2806422"/>
            <a:ext cx="30480" cy="4374475"/>
          </a:xfrm>
          <a:prstGeom prst="roundRect">
            <a:avLst>
              <a:gd name="adj" fmla="val 312558"/>
            </a:avLst>
          </a:prstGeom>
          <a:solidFill>
            <a:srgbClr val="C7C7D0"/>
          </a:solidFill>
          <a:ln/>
        </p:spPr>
        <p:txBody>
          <a:bodyPr/>
          <a:lstStyle/>
          <a:p>
            <a:endParaRPr lang="en-TH"/>
          </a:p>
        </p:txBody>
      </p:sp>
      <p:sp>
        <p:nvSpPr>
          <p:cNvPr id="5" name="Shape 2"/>
          <p:cNvSpPr/>
          <p:nvPr/>
        </p:nvSpPr>
        <p:spPr>
          <a:xfrm>
            <a:off x="6845022" y="3301484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C7C7D0"/>
          </a:solidFill>
          <a:ln/>
        </p:spPr>
        <p:txBody>
          <a:bodyPr/>
          <a:lstStyle/>
          <a:p>
            <a:endParaRPr lang="en-TH"/>
          </a:p>
        </p:txBody>
      </p:sp>
      <p:sp>
        <p:nvSpPr>
          <p:cNvPr id="6" name="Shape 3"/>
          <p:cNvSpPr/>
          <p:nvPr/>
        </p:nvSpPr>
        <p:spPr>
          <a:xfrm>
            <a:off x="6365200" y="306157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TH"/>
          </a:p>
        </p:txBody>
      </p:sp>
      <p:sp>
        <p:nvSpPr>
          <p:cNvPr id="7" name="Text 4"/>
          <p:cNvSpPr/>
          <p:nvPr/>
        </p:nvSpPr>
        <p:spPr>
          <a:xfrm>
            <a:off x="6547485" y="3146584"/>
            <a:ext cx="14561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7867888" y="30332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เลือก Algorithm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867888" y="3523655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เลือก Algorithm ที่เหมาะสมกับประเภทข้อมูล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845022" y="4835247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C7C7D0"/>
          </a:solidFill>
          <a:ln/>
        </p:spPr>
        <p:txBody>
          <a:bodyPr/>
          <a:lstStyle/>
          <a:p>
            <a:endParaRPr lang="en-TH"/>
          </a:p>
        </p:txBody>
      </p:sp>
      <p:sp>
        <p:nvSpPr>
          <p:cNvPr id="11" name="Shape 8"/>
          <p:cNvSpPr/>
          <p:nvPr/>
        </p:nvSpPr>
        <p:spPr>
          <a:xfrm>
            <a:off x="6365200" y="459533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TH"/>
          </a:p>
        </p:txBody>
      </p:sp>
      <p:sp>
        <p:nvSpPr>
          <p:cNvPr id="12" name="Text 9"/>
          <p:cNvSpPr/>
          <p:nvPr/>
        </p:nvSpPr>
        <p:spPr>
          <a:xfrm>
            <a:off x="6531650" y="4680347"/>
            <a:ext cx="17728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7867888" y="45669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สร้าง Model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7867888" y="5057418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สร้าง Model โดยใช้ Algorithm ที่เลือก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6845022" y="6369010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C7C7D0"/>
          </a:solidFill>
          <a:ln/>
        </p:spPr>
        <p:txBody>
          <a:bodyPr/>
          <a:lstStyle/>
          <a:p>
            <a:endParaRPr lang="en-TH"/>
          </a:p>
        </p:txBody>
      </p:sp>
      <p:sp>
        <p:nvSpPr>
          <p:cNvPr id="16" name="Shape 13"/>
          <p:cNvSpPr/>
          <p:nvPr/>
        </p:nvSpPr>
        <p:spPr>
          <a:xfrm>
            <a:off x="6365200" y="612909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TH"/>
          </a:p>
        </p:txBody>
      </p:sp>
      <p:sp>
        <p:nvSpPr>
          <p:cNvPr id="17" name="Text 14"/>
          <p:cNvSpPr/>
          <p:nvPr/>
        </p:nvSpPr>
        <p:spPr>
          <a:xfrm>
            <a:off x="6529507" y="6214110"/>
            <a:ext cx="18168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7867888" y="61007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Train Model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7867888" y="6591181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Train Model ด้วย Train Set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88369"/>
            <a:ext cx="981551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Metrics สำหรับประเมินประสิทธิภาพ Model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350776"/>
            <a:ext cx="4347567" cy="90725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079308" y="459819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ค่า Recall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020604" y="5088612"/>
            <a:ext cx="389393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วัดความสามารถในการหาผลลัพธ์ที่เป็นจริง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1357" y="3350776"/>
            <a:ext cx="4347567" cy="90725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426875" y="459819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ค่า Precision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368171" y="5088612"/>
            <a:ext cx="389393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วัดความแม่นยำของผลลัพธ์ที่ทำนาย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88924" y="3350776"/>
            <a:ext cx="4347567" cy="90725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774442" y="459819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F1-Score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715738" y="5088612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ค่าเฉลี่ย Harmonic ของ Recall และ Precision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41</TotalTime>
  <Words>493</Words>
  <Application>Microsoft Office PowerPoint</Application>
  <PresentationFormat>Custom</PresentationFormat>
  <Paragraphs>103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Abadi</vt:lpstr>
      <vt:lpstr>Raleway</vt:lpstr>
      <vt:lpstr>Calibri Light</vt:lpstr>
      <vt:lpstr>Roboto</vt:lpstr>
      <vt:lpstr>Arial</vt:lpstr>
      <vt:lpstr>TH SarabunPSK</vt:lpstr>
      <vt:lpstr>Calibri</vt:lpstr>
      <vt:lpstr>Office 2013 - 2022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Rattana Suwanwishanee</cp:lastModifiedBy>
  <cp:revision>8</cp:revision>
  <dcterms:created xsi:type="dcterms:W3CDTF">2025-02-17T09:09:47Z</dcterms:created>
  <dcterms:modified xsi:type="dcterms:W3CDTF">2025-02-18T01:44:30Z</dcterms:modified>
</cp:coreProperties>
</file>